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7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2" r:id="rId2"/>
  </p:sldIdLst>
  <p:sldSz cx="9144000" cy="6858000" type="screen4x3"/>
  <p:notesSz cx="6858000" cy="994727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CC"/>
    <a:srgbClr val="00CC99"/>
    <a:srgbClr val="00FF99"/>
    <a:srgbClr val="0000C0"/>
    <a:srgbClr val="FFFF66"/>
    <a:srgbClr val="003399"/>
    <a:srgbClr val="FFFF99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49"/>
  </p:normalViewPr>
  <p:slideViewPr>
    <p:cSldViewPr snapToGrid="0">
      <p:cViewPr varScale="1">
        <p:scale>
          <a:sx n="107" d="100"/>
          <a:sy n="107" d="100"/>
        </p:scale>
        <p:origin x="173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5627D8-EC99-4DE8-877F-DED2548E1E48}" type="datetimeFigureOut">
              <a:rPr lang="zh-TW" altLang="en-US" smtClean="0"/>
              <a:t>2023/3/28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CB7B96-FCE0-4403-A96F-6CB19E558FC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723301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413ABE-3D03-4872-8CA8-085DC85C5217}" type="datetimeFigureOut">
              <a:rPr lang="zh-TW" altLang="en-US" smtClean="0"/>
              <a:t>2023/3/28</a:t>
            </a:fld>
            <a:endParaRPr lang="zh-TW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43013"/>
            <a:ext cx="44767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98BF7B-9F8B-4AD9-83BB-99602AAD6A2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993455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9476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1" y="6525344"/>
            <a:ext cx="9132494" cy="332656"/>
          </a:xfrm>
          <a:prstGeom prst="rect">
            <a:avLst/>
          </a:prstGeom>
          <a:gradFill flip="none" rotWithShape="1">
            <a:gsLst>
              <a:gs pos="87328">
                <a:schemeClr val="accent4">
                  <a:lumMod val="20000"/>
                  <a:lumOff val="80000"/>
                </a:schemeClr>
              </a:gs>
              <a:gs pos="15000">
                <a:srgbClr val="FFC000"/>
              </a:gs>
              <a:gs pos="67000">
                <a:schemeClr val="accent4">
                  <a:lumMod val="20000"/>
                  <a:lumOff val="80000"/>
                </a:schemeClr>
              </a:gs>
              <a:gs pos="100000">
                <a:schemeClr val="accent4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8" name="直線接點 7"/>
          <p:cNvCxnSpPr/>
          <p:nvPr userDrawn="1"/>
        </p:nvCxnSpPr>
        <p:spPr>
          <a:xfrm>
            <a:off x="307963" y="764704"/>
            <a:ext cx="8584517" cy="0"/>
          </a:xfrm>
          <a:prstGeom prst="line">
            <a:avLst/>
          </a:prstGeom>
          <a:ln w="28575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 userDrawn="1"/>
        </p:nvSpPr>
        <p:spPr>
          <a:xfrm>
            <a:off x="251520" y="751310"/>
            <a:ext cx="7387530" cy="144016"/>
          </a:xfrm>
          <a:prstGeom prst="rect">
            <a:avLst/>
          </a:prstGeom>
          <a:gradFill flip="none" rotWithShape="1">
            <a:gsLst>
              <a:gs pos="15000">
                <a:schemeClr val="tx2">
                  <a:lumMod val="60000"/>
                  <a:lumOff val="40000"/>
                </a:schemeClr>
              </a:gs>
              <a:gs pos="67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投影片編號版面配置區 25"/>
          <p:cNvSpPr txBox="1">
            <a:spLocks/>
          </p:cNvSpPr>
          <p:nvPr userDrawn="1"/>
        </p:nvSpPr>
        <p:spPr>
          <a:xfrm>
            <a:off x="8676456" y="6525344"/>
            <a:ext cx="456038" cy="332656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C59224A7-3408-4FB7-A6E4-06F1A471E8FE}" type="slidenum">
              <a:rPr lang="zh-TW" alt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algn="r"/>
              <a:t>‹#›</a:t>
            </a:fld>
            <a:endParaRPr lang="zh-TW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479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4500C-4F5E-4975-A8CD-D7679F8ECA52}" type="datetime1">
              <a:rPr lang="zh-TW" altLang="en-US" smtClean="0"/>
              <a:t>2023/3/28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11C6-F31E-4CBD-88B5-A885A12F34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4487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E0EA1-BF94-4543-8196-8898D9CBD0CA}" type="datetime1">
              <a:rPr lang="zh-TW" altLang="en-US" smtClean="0"/>
              <a:t>2023/3/28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11C6-F31E-4CBD-88B5-A885A12F34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6007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67541-0910-4E23-AAF3-701DBABBCA05}" type="datetime1">
              <a:rPr lang="zh-TW" altLang="en-US" smtClean="0"/>
              <a:t>2023/3/28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11C6-F31E-4CBD-88B5-A885A12F34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7952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F5D2E-ADEA-413F-B1C9-3C73ED8D25B1}" type="datetime1">
              <a:rPr lang="zh-TW" altLang="en-US" smtClean="0"/>
              <a:t>2023/3/28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11C6-F31E-4CBD-88B5-A885A12F34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2786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3184F-1038-4B68-918A-D44A8F9400F9}" type="datetime1">
              <a:rPr lang="zh-TW" altLang="en-US" smtClean="0"/>
              <a:t>2023/3/28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11C6-F31E-4CBD-88B5-A885A12F34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8658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37A36-DAE6-476A-AEE5-0FA52A2EA106}" type="datetime1">
              <a:rPr lang="zh-TW" altLang="en-US" smtClean="0"/>
              <a:t>2023/3/28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11C6-F31E-4CBD-88B5-A885A12F34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8920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11B62-AC36-49E6-8184-9DA4795290DC}" type="datetime1">
              <a:rPr lang="zh-TW" altLang="en-US" smtClean="0"/>
              <a:t>2023/3/28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11C6-F31E-4CBD-88B5-A885A12F34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1542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25440-9756-40A7-A23F-16EBA0F95F6C}" type="datetime1">
              <a:rPr lang="zh-TW" altLang="en-US" smtClean="0"/>
              <a:t>2023/3/28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11C6-F31E-4CBD-88B5-A885A12F34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1943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F3E3E-F1E0-47A6-A06C-74192A2D8AFD}" type="datetime1">
              <a:rPr lang="zh-TW" altLang="en-US" smtClean="0"/>
              <a:t>2023/3/28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11C6-F31E-4CBD-88B5-A885A12F34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2129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5B597-C09A-46F8-8530-90BC3CB024E1}" type="datetime1">
              <a:rPr lang="zh-TW" altLang="en-US" smtClean="0"/>
              <a:t>2023/3/28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11C6-F31E-4CBD-88B5-A885A12F34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756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0833C-57B9-43EF-BA67-FF7B044B2DCA}" type="datetime1">
              <a:rPr lang="zh-TW" altLang="en-US" smtClean="0"/>
              <a:t>2023/3/28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TW"/>
              <a:t>1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111C6-F31E-4CBD-88B5-A885A12F348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1" y="6525344"/>
            <a:ext cx="9132494" cy="332656"/>
          </a:xfrm>
          <a:prstGeom prst="rect">
            <a:avLst/>
          </a:prstGeom>
          <a:gradFill flip="none" rotWithShape="1">
            <a:gsLst>
              <a:gs pos="87328">
                <a:schemeClr val="accent6">
                  <a:lumMod val="20000"/>
                  <a:lumOff val="80000"/>
                </a:schemeClr>
              </a:gs>
              <a:gs pos="15000">
                <a:srgbClr val="FFC000"/>
              </a:gs>
              <a:gs pos="67000">
                <a:schemeClr val="accent6">
                  <a:lumMod val="20000"/>
                  <a:lumOff val="8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8" name="直線接點 7"/>
          <p:cNvCxnSpPr/>
          <p:nvPr userDrawn="1"/>
        </p:nvCxnSpPr>
        <p:spPr>
          <a:xfrm>
            <a:off x="307963" y="764704"/>
            <a:ext cx="8584517" cy="0"/>
          </a:xfrm>
          <a:prstGeom prst="line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 userDrawn="1"/>
        </p:nvSpPr>
        <p:spPr>
          <a:xfrm>
            <a:off x="251520" y="751310"/>
            <a:ext cx="7387530" cy="144016"/>
          </a:xfrm>
          <a:prstGeom prst="rect">
            <a:avLst/>
          </a:prstGeom>
          <a:gradFill flip="none" rotWithShape="1">
            <a:gsLst>
              <a:gs pos="15000">
                <a:schemeClr val="accent3">
                  <a:lumMod val="60000"/>
                  <a:lumOff val="40000"/>
                </a:schemeClr>
              </a:gs>
              <a:gs pos="67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40000"/>
                  <a:lumOff val="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六邊形 10"/>
          <p:cNvSpPr/>
          <p:nvPr userDrawn="1"/>
        </p:nvSpPr>
        <p:spPr>
          <a:xfrm>
            <a:off x="8762593" y="6563371"/>
            <a:ext cx="304594" cy="263918"/>
          </a:xfrm>
          <a:prstGeom prst="hexag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投影片編號版面配置區 25"/>
          <p:cNvSpPr txBox="1">
            <a:spLocks/>
          </p:cNvSpPr>
          <p:nvPr userDrawn="1"/>
        </p:nvSpPr>
        <p:spPr>
          <a:xfrm>
            <a:off x="8647881" y="6534869"/>
            <a:ext cx="456038" cy="332656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C59224A7-3408-4FB7-A6E4-06F1A471E8FE}" type="slidenum">
              <a:rPr lang="zh-TW" alt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algn="r"/>
              <a:t>‹#›</a:t>
            </a:fld>
            <a:endParaRPr lang="zh-TW" alt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5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565778"/>
              </p:ext>
            </p:extLst>
          </p:nvPr>
        </p:nvGraphicFramePr>
        <p:xfrm>
          <a:off x="291771" y="692281"/>
          <a:ext cx="8556102" cy="56105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91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603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965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128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區   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上    學    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2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下    學    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altLang="zh-TW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   一</a:t>
                      </a:r>
                      <a:endParaRPr lang="en-US" altLang="zh-TW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altLang="zh-TW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6223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商管軟體應用</a:t>
                      </a:r>
                      <a:r>
                        <a:rPr lang="en-US" altLang="zh-TW" sz="18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Introduction to Business Software</a:t>
                      </a:r>
                    </a:p>
                    <a:p>
                      <a:pPr marL="0" marR="0" lvl="1" indent="0" algn="l" defTabSz="6223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會計學</a:t>
                      </a:r>
                      <a:r>
                        <a:rPr lang="en-US" altLang="zh-TW" sz="1800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zh-TW" sz="1800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一</a:t>
                      </a:r>
                      <a:r>
                        <a:rPr lang="en-US" altLang="zh-TW" sz="1800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 Accounting(Ⅰ)</a:t>
                      </a:r>
                    </a:p>
                    <a:p>
                      <a:pPr marL="0" marR="0" lvl="1" indent="0" algn="l" defTabSz="6223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經濟學</a:t>
                      </a:r>
                      <a:r>
                        <a:rPr lang="en-US" altLang="zh-TW" sz="1800" b="0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800" b="0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altLang="zh-TW" sz="1800" b="0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 Economics(Ⅰ)</a:t>
                      </a:r>
                      <a:r>
                        <a:rPr lang="en-US" altLang="zh-TW" sz="1400" b="0" u="none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400" b="0" u="none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財管</a:t>
                      </a:r>
                      <a:endParaRPr lang="en-US" altLang="zh-TW" sz="1400" b="0" u="none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1" indent="0" algn="l" defTabSz="6223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 u="none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職涯規劃</a:t>
                      </a:r>
                      <a:r>
                        <a:rPr lang="en-US" altLang="zh-TW" sz="1800" b="0" u="none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Career Planning </a:t>
                      </a:r>
                      <a:r>
                        <a:rPr lang="en-US" altLang="zh-TW" sz="1800" b="0" u="none" dirty="0">
                          <a:solidFill>
                            <a:srgbClr val="0000FF"/>
                          </a:solidFill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800" b="0" u="none" dirty="0">
                          <a:solidFill>
                            <a:srgbClr val="0000FF"/>
                          </a:solidFill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必選</a:t>
                      </a:r>
                      <a:r>
                        <a:rPr lang="en-US" altLang="zh-TW" sz="1800" b="0" u="none" dirty="0">
                          <a:solidFill>
                            <a:srgbClr val="0000FF"/>
                          </a:solidFill>
                          <a:highlight>
                            <a:srgbClr val="FFFF00"/>
                          </a:highligh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6223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0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Python</a:t>
                      </a:r>
                      <a:r>
                        <a:rPr lang="zh-TW" altLang="zh-TW" sz="1800" b="0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程式設計</a:t>
                      </a:r>
                      <a:endParaRPr lang="en-US" altLang="zh-TW" sz="1800" b="0" kern="12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1" indent="0" algn="l" defTabSz="6223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0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Python Programming </a:t>
                      </a:r>
                      <a:r>
                        <a:rPr lang="en-US" altLang="zh-TW" sz="1400" b="0" kern="12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/</a:t>
                      </a:r>
                      <a:r>
                        <a:rPr lang="zh-TW" altLang="en-US" sz="1400" b="0" kern="12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工管、企管、財管、</a:t>
                      </a:r>
                      <a:r>
                        <a:rPr lang="en-US" altLang="zh-TW" sz="1400" b="0" kern="12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3+1</a:t>
                      </a:r>
                      <a:r>
                        <a:rPr lang="zh-TW" altLang="en-US" sz="1400" b="0" kern="12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學程</a:t>
                      </a:r>
                      <a:endParaRPr lang="en-US" altLang="zh-TW" sz="1400" b="0" kern="12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1" indent="0" algn="l" defTabSz="6223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經濟學</a:t>
                      </a:r>
                      <a:r>
                        <a:rPr lang="en-US" altLang="zh-TW" sz="1800" b="0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800" b="0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一</a:t>
                      </a:r>
                      <a:r>
                        <a:rPr lang="en-US" altLang="zh-TW" sz="1800" b="0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 Economics(Ⅰ)</a:t>
                      </a:r>
                      <a:r>
                        <a:rPr lang="en-US" altLang="zh-TW" sz="1400" b="0" kern="12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/</a:t>
                      </a:r>
                      <a:r>
                        <a:rPr lang="zh-TW" altLang="en-US" sz="1400" b="0" kern="12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工管、企管、資管、</a:t>
                      </a:r>
                      <a:r>
                        <a:rPr lang="en-US" altLang="zh-TW" sz="1400" b="0" kern="12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3+1</a:t>
                      </a:r>
                      <a:r>
                        <a:rPr lang="zh-TW" altLang="en-US" sz="1400" b="0" kern="12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學程</a:t>
                      </a:r>
                      <a:endParaRPr lang="en-US" altLang="zh-TW" sz="1400" b="0" kern="12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1" indent="0" algn="l" defTabSz="6223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管理學</a:t>
                      </a:r>
                      <a:r>
                        <a:rPr lang="en-US" altLang="zh-TW" sz="1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Management</a:t>
                      </a:r>
                      <a:endParaRPr lang="en-US" altLang="zh-TW" sz="1800" b="0" kern="12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2674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altLang="zh-TW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   二</a:t>
                      </a:r>
                      <a:endParaRPr lang="en-US" altLang="zh-TW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altLang="zh-TW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6223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 u="none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大數據分析與商業智慧</a:t>
                      </a:r>
                      <a:r>
                        <a:rPr lang="en-US" altLang="zh-TW" sz="1800" b="0" u="none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(PBI/VBA)</a:t>
                      </a:r>
                    </a:p>
                    <a:p>
                      <a:pPr marL="0" marR="0" lvl="1" indent="0" algn="l" defTabSz="6223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Big Data Analytics and Business Intelligence (PBI/VBA)</a:t>
                      </a:r>
                    </a:p>
                    <a:p>
                      <a:pPr marL="0" marR="0" lvl="1" indent="0" algn="l" defTabSz="6223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統計學</a:t>
                      </a:r>
                      <a:r>
                        <a:rPr lang="en-US" altLang="zh-TW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一</a:t>
                      </a:r>
                      <a:r>
                        <a:rPr lang="en-US" altLang="zh-TW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 Statistics(Ⅰ)</a:t>
                      </a:r>
                      <a:endParaRPr lang="en-US" altLang="zh-TW" sz="1800" b="0" i="0" u="none" strike="noStrike" kern="12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6223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Python</a:t>
                      </a:r>
                      <a:r>
                        <a:rPr kumimoji="0" lang="zh-TW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程式設計</a:t>
                      </a:r>
                      <a:endParaRPr kumimoji="0" lang="en-US" altLang="zh-TW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1" indent="0" algn="l" defTabSz="6223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Python Programming</a:t>
                      </a: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/</a:t>
                      </a:r>
                      <a:r>
                        <a:rPr kumimoji="0" lang="zh-TW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資管</a:t>
                      </a:r>
                      <a:endParaRPr kumimoji="0" lang="en-US" altLang="zh-TW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1" indent="0" algn="l" defTabSz="6223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 u="none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創意思考與創新管理</a:t>
                      </a:r>
                      <a:endParaRPr lang="en-US" altLang="zh-TW" sz="1800" b="0" u="none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1" indent="0" algn="l" defTabSz="622300" rtl="0" eaLnBrk="1" fontAlgn="auto" latinLnBrk="0" hangingPunct="1">
                        <a:lnSpc>
                          <a:spcPts val="24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Creative Thinking and Innovation Management</a:t>
                      </a:r>
                      <a:endParaRPr kumimoji="0" lang="en-US" altLang="zh-TW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523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altLang="zh-TW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大   三</a:t>
                      </a:r>
                      <a:endParaRPr lang="en-US" altLang="zh-TW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altLang="zh-TW" sz="18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6223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800" b="0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6223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企業資源規劃系統與實務</a:t>
                      </a:r>
                      <a:endParaRPr kumimoji="0" lang="en-US" altLang="zh-TW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1" indent="0" algn="l" defTabSz="6223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Enterprise Resource Planning Systems and Practice</a:t>
                      </a:r>
                      <a:endParaRPr lang="zh-TW" altLang="en-US" sz="1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文字方塊 13"/>
          <p:cNvSpPr txBox="1"/>
          <p:nvPr/>
        </p:nvSpPr>
        <p:spPr>
          <a:xfrm>
            <a:off x="56185" y="51725"/>
            <a:ext cx="5961437" cy="7078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>
              <a:spcBef>
                <a:spcPct val="0"/>
              </a:spcBef>
              <a:buNone/>
              <a:defRPr sz="4000" b="1">
                <a:solidFill>
                  <a:srgbClr val="000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algn="l"/>
            <a:r>
              <a:rPr lang="en-US" altLang="zh-TW" dirty="0"/>
              <a:t>112</a:t>
            </a:r>
            <a:r>
              <a:rPr lang="zh-TW" altLang="en-US" dirty="0"/>
              <a:t>級學院課程規劃</a:t>
            </a:r>
            <a:r>
              <a:rPr lang="en-US" altLang="zh-TW" sz="2600" dirty="0"/>
              <a:t>(</a:t>
            </a:r>
            <a:r>
              <a:rPr lang="zh-TW" altLang="en-US" sz="2600" dirty="0"/>
              <a:t>共計</a:t>
            </a:r>
            <a:r>
              <a:rPr lang="en-US" altLang="zh-TW" sz="2600" dirty="0"/>
              <a:t>30</a:t>
            </a:r>
            <a:r>
              <a:rPr lang="zh-TW" altLang="en-US" sz="2600" dirty="0"/>
              <a:t>學分</a:t>
            </a:r>
            <a:r>
              <a:rPr lang="en-US" altLang="zh-TW" sz="2600" dirty="0"/>
              <a:t>)</a:t>
            </a:r>
            <a:endParaRPr lang="zh-TW" altLang="en-US" sz="2600" dirty="0">
              <a:solidFill>
                <a:srgbClr val="FF0000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6099577" y="38256"/>
            <a:ext cx="3074881" cy="1308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altLang="zh-TW" sz="1300" dirty="0"/>
          </a:p>
          <a:p>
            <a:r>
              <a:rPr lang="en-US" altLang="zh-TW" sz="1300" dirty="0"/>
              <a:t>112.03.22 </a:t>
            </a:r>
            <a:r>
              <a:rPr lang="zh-TW" altLang="en-US" sz="1300" dirty="0"/>
              <a:t>   </a:t>
            </a:r>
            <a:r>
              <a:rPr lang="en-US" altLang="zh-TW" sz="1300" dirty="0"/>
              <a:t>111-2</a:t>
            </a:r>
            <a:r>
              <a:rPr lang="zh-TW" altLang="en-US" sz="1300" dirty="0"/>
              <a:t>第三次臨時院行政通過</a:t>
            </a:r>
            <a:endParaRPr lang="en-US" altLang="zh-TW" sz="1300" dirty="0"/>
          </a:p>
          <a:p>
            <a:r>
              <a:rPr lang="en-US" altLang="zh-TW" sz="1300" dirty="0"/>
              <a:t>112.03.22    111-2</a:t>
            </a:r>
            <a:r>
              <a:rPr lang="zh-TW" altLang="en-US" sz="1300" dirty="0"/>
              <a:t>第一次院課規通過</a:t>
            </a:r>
            <a:endParaRPr lang="en-US" altLang="zh-TW" sz="1300" dirty="0"/>
          </a:p>
          <a:p>
            <a:endParaRPr lang="en-US" altLang="zh-TW" sz="1300" dirty="0"/>
          </a:p>
          <a:p>
            <a:endParaRPr lang="en-US" altLang="zh-TW" sz="1300" dirty="0"/>
          </a:p>
          <a:p>
            <a:endParaRPr lang="zh-TW" altLang="en-US" sz="1400" dirty="0">
              <a:solidFill>
                <a:srgbClr val="FF0000"/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3122022" y="6217013"/>
            <a:ext cx="2895600" cy="365125"/>
          </a:xfrm>
        </p:spPr>
        <p:txBody>
          <a:bodyPr/>
          <a:lstStyle/>
          <a:p>
            <a:r>
              <a:rPr lang="en-US" altLang="zh-TW" dirty="0"/>
              <a:t>1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49698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11774</TotalTime>
  <Words>168</Words>
  <Application>Microsoft Office PowerPoint</Application>
  <PresentationFormat>如螢幕大小 (4:3)</PresentationFormat>
  <Paragraphs>32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5" baseType="lpstr">
      <vt:lpstr>微軟正黑體</vt:lpstr>
      <vt:lpstr>Arial</vt:lpstr>
      <vt:lpstr>Calibri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User002</cp:lastModifiedBy>
  <cp:revision>265</cp:revision>
  <cp:lastPrinted>2022-03-26T07:37:27Z</cp:lastPrinted>
  <dcterms:created xsi:type="dcterms:W3CDTF">2016-10-05T01:14:15Z</dcterms:created>
  <dcterms:modified xsi:type="dcterms:W3CDTF">2023-03-28T08:01:09Z</dcterms:modified>
</cp:coreProperties>
</file>