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9144000" cy="6858000" type="screen4x3"/>
  <p:notesSz cx="6858000" cy="99472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00CC99"/>
    <a:srgbClr val="00FF99"/>
    <a:srgbClr val="0000C0"/>
    <a:srgbClr val="FFFF66"/>
    <a:srgbClr val="003399"/>
    <a:srgbClr val="FFFF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49"/>
  </p:normalViewPr>
  <p:slideViewPr>
    <p:cSldViewPr snapToGrid="0">
      <p:cViewPr varScale="1">
        <p:scale>
          <a:sx n="107" d="100"/>
          <a:sy n="107" d="100"/>
        </p:scale>
        <p:origin x="173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627D8-EC99-4DE8-877F-DED2548E1E48}" type="datetimeFigureOut">
              <a:rPr lang="zh-TW" altLang="en-US" smtClean="0"/>
              <a:t>2024/4/17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B7B96-FCE0-4403-A96F-6CB19E558F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72330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13ABE-3D03-4872-8CA8-085DC85C5217}" type="datetimeFigureOut">
              <a:rPr lang="zh-TW" altLang="en-US" smtClean="0"/>
              <a:t>2024/4/17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8BF7B-9F8B-4AD9-83BB-99602AAD6A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99345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9476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1" y="6525344"/>
            <a:ext cx="9132494" cy="332656"/>
          </a:xfrm>
          <a:prstGeom prst="rect">
            <a:avLst/>
          </a:prstGeom>
          <a:gradFill flip="none" rotWithShape="1">
            <a:gsLst>
              <a:gs pos="87328">
                <a:schemeClr val="accent4">
                  <a:lumMod val="20000"/>
                  <a:lumOff val="80000"/>
                </a:schemeClr>
              </a:gs>
              <a:gs pos="15000">
                <a:srgbClr val="FFC000"/>
              </a:gs>
              <a:gs pos="67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" name="直線接點 7"/>
          <p:cNvCxnSpPr/>
          <p:nvPr userDrawn="1"/>
        </p:nvCxnSpPr>
        <p:spPr>
          <a:xfrm>
            <a:off x="307963" y="764704"/>
            <a:ext cx="8584517" cy="0"/>
          </a:xfrm>
          <a:prstGeom prst="line">
            <a:avLst/>
          </a:prstGeom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 userDrawn="1"/>
        </p:nvSpPr>
        <p:spPr>
          <a:xfrm>
            <a:off x="251520" y="751310"/>
            <a:ext cx="7387530" cy="144016"/>
          </a:xfrm>
          <a:prstGeom prst="rect">
            <a:avLst/>
          </a:prstGeom>
          <a:gradFill flip="none" rotWithShape="1">
            <a:gsLst>
              <a:gs pos="15000">
                <a:schemeClr val="tx2">
                  <a:lumMod val="60000"/>
                  <a:lumOff val="40000"/>
                </a:schemeClr>
              </a:gs>
              <a:gs pos="6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投影片編號版面配置區 25"/>
          <p:cNvSpPr txBox="1">
            <a:spLocks/>
          </p:cNvSpPr>
          <p:nvPr userDrawn="1"/>
        </p:nvSpPr>
        <p:spPr>
          <a:xfrm>
            <a:off x="8676456" y="6525344"/>
            <a:ext cx="456038" cy="332656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59224A7-3408-4FB7-A6E4-06F1A471E8FE}" type="slidenum">
              <a:rPr lang="zh-TW" alt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/>
              <a:t>‹#›</a:t>
            </a:fld>
            <a:endParaRPr lang="zh-TW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47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500C-4F5E-4975-A8CD-D7679F8ECA52}" type="datetime1">
              <a:rPr lang="zh-TW" altLang="en-US" smtClean="0"/>
              <a:t>2024/4/17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1C6-F31E-4CBD-88B5-A885A12F34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4487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0EA1-BF94-4543-8196-8898D9CBD0CA}" type="datetime1">
              <a:rPr lang="zh-TW" altLang="en-US" smtClean="0"/>
              <a:t>2024/4/17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1C6-F31E-4CBD-88B5-A885A12F34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6007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7541-0910-4E23-AAF3-701DBABBCA05}" type="datetime1">
              <a:rPr lang="zh-TW" altLang="en-US" smtClean="0"/>
              <a:t>2024/4/17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1C6-F31E-4CBD-88B5-A885A12F34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7952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F5D2E-ADEA-413F-B1C9-3C73ED8D25B1}" type="datetime1">
              <a:rPr lang="zh-TW" altLang="en-US" smtClean="0"/>
              <a:t>2024/4/17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1C6-F31E-4CBD-88B5-A885A12F34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2786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3184F-1038-4B68-918A-D44A8F9400F9}" type="datetime1">
              <a:rPr lang="zh-TW" altLang="en-US" smtClean="0"/>
              <a:t>2024/4/17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1C6-F31E-4CBD-88B5-A885A12F34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8658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7A36-DAE6-476A-AEE5-0FA52A2EA106}" type="datetime1">
              <a:rPr lang="zh-TW" altLang="en-US" smtClean="0"/>
              <a:t>2024/4/17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1C6-F31E-4CBD-88B5-A885A12F34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8920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1B62-AC36-49E6-8184-9DA4795290DC}" type="datetime1">
              <a:rPr lang="zh-TW" altLang="en-US" smtClean="0"/>
              <a:t>2024/4/17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1C6-F31E-4CBD-88B5-A885A12F34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1542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5440-9756-40A7-A23F-16EBA0F95F6C}" type="datetime1">
              <a:rPr lang="zh-TW" altLang="en-US" smtClean="0"/>
              <a:t>2024/4/17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1C6-F31E-4CBD-88B5-A885A12F34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1943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3E3E-F1E0-47A6-A06C-74192A2D8AFD}" type="datetime1">
              <a:rPr lang="zh-TW" altLang="en-US" smtClean="0"/>
              <a:t>2024/4/17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1C6-F31E-4CBD-88B5-A885A12F34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2129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B597-C09A-46F8-8530-90BC3CB024E1}" type="datetime1">
              <a:rPr lang="zh-TW" altLang="en-US" smtClean="0"/>
              <a:t>2024/4/17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1C6-F31E-4CBD-88B5-A885A12F34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756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0833C-57B9-43EF-BA67-FF7B044B2DCA}" type="datetime1">
              <a:rPr lang="zh-TW" altLang="en-US" smtClean="0"/>
              <a:t>2024/4/17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111C6-F31E-4CBD-88B5-A885A12F348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1" y="6525344"/>
            <a:ext cx="9132494" cy="332656"/>
          </a:xfrm>
          <a:prstGeom prst="rect">
            <a:avLst/>
          </a:prstGeom>
          <a:gradFill flip="none" rotWithShape="1">
            <a:gsLst>
              <a:gs pos="87328">
                <a:schemeClr val="accent6">
                  <a:lumMod val="20000"/>
                  <a:lumOff val="80000"/>
                </a:schemeClr>
              </a:gs>
              <a:gs pos="15000">
                <a:srgbClr val="FFC000"/>
              </a:gs>
              <a:gs pos="67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" name="直線接點 7"/>
          <p:cNvCxnSpPr/>
          <p:nvPr userDrawn="1"/>
        </p:nvCxnSpPr>
        <p:spPr>
          <a:xfrm>
            <a:off x="307963" y="764704"/>
            <a:ext cx="8584517" cy="0"/>
          </a:xfrm>
          <a:prstGeom prst="line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 userDrawn="1"/>
        </p:nvSpPr>
        <p:spPr>
          <a:xfrm>
            <a:off x="251520" y="751310"/>
            <a:ext cx="7387530" cy="144016"/>
          </a:xfrm>
          <a:prstGeom prst="rect">
            <a:avLst/>
          </a:prstGeom>
          <a:gradFill flip="none" rotWithShape="1">
            <a:gsLst>
              <a:gs pos="15000">
                <a:schemeClr val="accent3">
                  <a:lumMod val="60000"/>
                  <a:lumOff val="40000"/>
                </a:schemeClr>
              </a:gs>
              <a:gs pos="67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六邊形 10"/>
          <p:cNvSpPr/>
          <p:nvPr userDrawn="1"/>
        </p:nvSpPr>
        <p:spPr>
          <a:xfrm>
            <a:off x="8762593" y="6563371"/>
            <a:ext cx="304594" cy="263918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投影片編號版面配置區 25"/>
          <p:cNvSpPr txBox="1">
            <a:spLocks/>
          </p:cNvSpPr>
          <p:nvPr userDrawn="1"/>
        </p:nvSpPr>
        <p:spPr>
          <a:xfrm>
            <a:off x="8647881" y="6534869"/>
            <a:ext cx="456038" cy="332656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59224A7-3408-4FB7-A6E4-06F1A471E8FE}" type="slidenum">
              <a:rPr lang="zh-TW" alt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/>
              <a:t>‹#›</a:t>
            </a:fld>
            <a:endParaRPr lang="zh-TW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565778"/>
              </p:ext>
            </p:extLst>
          </p:nvPr>
        </p:nvGraphicFramePr>
        <p:xfrm>
          <a:off x="291771" y="692281"/>
          <a:ext cx="8556102" cy="5610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91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0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96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12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區   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    學    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    學    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altLang="zh-TW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   一</a:t>
                      </a:r>
                      <a:endParaRPr lang="en-US" altLang="zh-TW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altLang="zh-TW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商管軟體應用</a:t>
                      </a:r>
                      <a:r>
                        <a:rPr lang="en-US" altLang="zh-TW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Introduction to Business Software</a:t>
                      </a:r>
                    </a:p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會計學</a:t>
                      </a:r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zh-TW" sz="180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一</a:t>
                      </a:r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 Accounting(Ⅰ)</a:t>
                      </a:r>
                    </a:p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經濟學</a:t>
                      </a:r>
                      <a:r>
                        <a:rPr lang="en-US" altLang="zh-TW" sz="1800" b="0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800" b="0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800" b="0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 Economics(Ⅰ)</a:t>
                      </a:r>
                      <a:r>
                        <a:rPr lang="en-US" altLang="zh-TW" sz="1400" b="0" u="none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400" b="0" u="none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財管</a:t>
                      </a:r>
                      <a:endParaRPr lang="en-US" altLang="zh-TW" sz="1400" b="0" u="none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u="none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職涯規劃</a:t>
                      </a:r>
                      <a:r>
                        <a:rPr lang="en-US" altLang="zh-TW" sz="1800" b="0" u="none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Career Planning </a:t>
                      </a:r>
                      <a:r>
                        <a:rPr lang="en-US" altLang="zh-TW" sz="1800" b="0" u="none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800" b="0" u="none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必選</a:t>
                      </a:r>
                      <a:r>
                        <a:rPr lang="en-US" altLang="zh-TW" sz="1800" b="0" u="none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Python</a:t>
                      </a:r>
                      <a:r>
                        <a:rPr lang="zh-TW" altLang="zh-TW" sz="1800" b="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程式設計</a:t>
                      </a:r>
                      <a:endParaRPr lang="en-US" altLang="zh-TW" sz="1800" b="0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Python Programming </a:t>
                      </a:r>
                      <a:r>
                        <a:rPr lang="en-US" altLang="zh-TW" sz="1400" b="0" kern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lang="zh-TW" altLang="en-US" sz="1400" b="0" kern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工管、企管、財管、</a:t>
                      </a:r>
                      <a:r>
                        <a:rPr lang="en-US" altLang="zh-TW" sz="1400" b="0" kern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3+1</a:t>
                      </a:r>
                      <a:r>
                        <a:rPr lang="zh-TW" altLang="en-US" sz="1400" b="0" kern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學程</a:t>
                      </a:r>
                      <a:endParaRPr lang="en-US" altLang="zh-TW" sz="1400" b="0" kern="12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經濟學</a:t>
                      </a:r>
                      <a:r>
                        <a:rPr lang="en-US" altLang="zh-TW" sz="1800" b="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800" b="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一</a:t>
                      </a:r>
                      <a:r>
                        <a:rPr lang="en-US" altLang="zh-TW" sz="1800" b="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 Economics(Ⅰ)</a:t>
                      </a:r>
                      <a:r>
                        <a:rPr lang="en-US" altLang="zh-TW" sz="1400" b="0" kern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lang="zh-TW" altLang="en-US" sz="1400" b="0" kern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工管、企管、資管、</a:t>
                      </a:r>
                      <a:r>
                        <a:rPr lang="en-US" altLang="zh-TW" sz="1400" b="0" kern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3+1</a:t>
                      </a:r>
                      <a:r>
                        <a:rPr lang="zh-TW" altLang="en-US" sz="1400" b="0" kern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學程</a:t>
                      </a:r>
                      <a:endParaRPr lang="en-US" altLang="zh-TW" sz="1400" b="0" kern="12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管理學</a:t>
                      </a: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Management</a:t>
                      </a:r>
                      <a:endParaRPr lang="en-US" altLang="zh-TW" sz="1800" b="0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2674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altLang="zh-TW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   二</a:t>
                      </a:r>
                      <a:endParaRPr lang="en-US" altLang="zh-TW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altLang="zh-TW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大數據分析與商業智慧</a:t>
                      </a:r>
                      <a:r>
                        <a:rPr lang="en-US" altLang="zh-TW" sz="1800" b="0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(PBI/VBA)</a:t>
                      </a:r>
                    </a:p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Big Data Analytics and Business Intelligence (PBI/VBA)</a:t>
                      </a:r>
                    </a:p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統計學</a:t>
                      </a:r>
                      <a:r>
                        <a:rPr lang="en-US" altLang="zh-TW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一</a:t>
                      </a:r>
                      <a:r>
                        <a:rPr lang="en-US" altLang="zh-TW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 Statistics(Ⅰ)</a:t>
                      </a:r>
                      <a:endParaRPr lang="en-US" altLang="zh-TW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Python</a:t>
                      </a: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程式設計</a:t>
                      </a:r>
                      <a:endParaRPr kumimoji="0" lang="en-US" altLang="zh-TW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Python Programming</a:t>
                      </a: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資管</a:t>
                      </a: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1" indent="0" algn="l" defTabSz="6223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創意思考與創新管理</a:t>
                      </a:r>
                      <a:endParaRPr lang="en-US" altLang="zh-TW" sz="1800" b="0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1" indent="0" algn="l" defTabSz="6223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Creative Thinking and Innovation Management</a:t>
                      </a:r>
                      <a:endParaRPr kumimoji="0" lang="en-US" altLang="zh-TW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23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altLang="zh-TW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   三</a:t>
                      </a:r>
                      <a:endParaRPr lang="en-US" altLang="zh-TW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altLang="zh-TW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0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企業資源規劃系統與實務</a:t>
                      </a:r>
                      <a:endParaRPr kumimoji="0" lang="en-US" altLang="zh-TW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Enterprise Resource Planning Systems and Practice</a:t>
                      </a:r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56185" y="51725"/>
            <a:ext cx="5961437" cy="7078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>
              <a:spcBef>
                <a:spcPct val="0"/>
              </a:spcBef>
              <a:buNone/>
              <a:defRPr sz="4000" b="1">
                <a:solidFill>
                  <a:srgbClr val="000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algn="l"/>
            <a:r>
              <a:rPr lang="en-US" altLang="zh-TW" dirty="0"/>
              <a:t>113</a:t>
            </a:r>
            <a:r>
              <a:rPr lang="zh-TW" altLang="en-US" dirty="0"/>
              <a:t>級學院課程規劃</a:t>
            </a:r>
            <a:r>
              <a:rPr lang="en-US" altLang="zh-TW" sz="2600" dirty="0"/>
              <a:t>(</a:t>
            </a:r>
            <a:r>
              <a:rPr lang="zh-TW" altLang="en-US" sz="2600" dirty="0"/>
              <a:t>共計</a:t>
            </a:r>
            <a:r>
              <a:rPr lang="en-US" altLang="zh-TW" sz="2600" dirty="0"/>
              <a:t>30</a:t>
            </a:r>
            <a:r>
              <a:rPr lang="zh-TW" altLang="en-US" sz="2600" dirty="0"/>
              <a:t>學分</a:t>
            </a:r>
            <a:r>
              <a:rPr lang="en-US" altLang="zh-TW" sz="2600" dirty="0"/>
              <a:t>)</a:t>
            </a:r>
            <a:endParaRPr lang="zh-TW" altLang="en-US" sz="2600" dirty="0">
              <a:solidFill>
                <a:srgbClr val="FF0000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6099577" y="38256"/>
            <a:ext cx="2741456" cy="1308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altLang="zh-TW" sz="1300" dirty="0"/>
          </a:p>
          <a:p>
            <a:r>
              <a:rPr lang="en-US" altLang="zh-TW" sz="1300" dirty="0"/>
              <a:t>113.03.06 </a:t>
            </a:r>
            <a:r>
              <a:rPr lang="zh-TW" altLang="en-US" sz="1300" dirty="0"/>
              <a:t>   </a:t>
            </a:r>
            <a:r>
              <a:rPr lang="en-US" altLang="zh-TW" sz="1300" dirty="0"/>
              <a:t>112-2</a:t>
            </a:r>
            <a:r>
              <a:rPr lang="zh-TW" altLang="en-US" sz="1300" dirty="0"/>
              <a:t>第一次院行政通過</a:t>
            </a:r>
            <a:endParaRPr lang="en-US" altLang="zh-TW" sz="1300" dirty="0"/>
          </a:p>
          <a:p>
            <a:r>
              <a:rPr lang="en-US" altLang="zh-TW" sz="1300" dirty="0"/>
              <a:t>113.04.01    112-2</a:t>
            </a:r>
            <a:r>
              <a:rPr lang="zh-TW" altLang="en-US" sz="1300" dirty="0"/>
              <a:t>第一次院</a:t>
            </a:r>
            <a:r>
              <a:rPr lang="zh-TW" altLang="en-US" sz="1300"/>
              <a:t>課規通過</a:t>
            </a:r>
            <a:endParaRPr lang="en-US" altLang="zh-TW" sz="1300" dirty="0"/>
          </a:p>
          <a:p>
            <a:endParaRPr lang="en-US" altLang="zh-TW" sz="1300" dirty="0"/>
          </a:p>
          <a:p>
            <a:endParaRPr lang="en-US" altLang="zh-TW" sz="1300" dirty="0"/>
          </a:p>
          <a:p>
            <a:endParaRPr lang="zh-TW" altLang="en-US" sz="1400" dirty="0">
              <a:solidFill>
                <a:srgbClr val="FF0000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3122022" y="6217013"/>
            <a:ext cx="2895600" cy="365125"/>
          </a:xfrm>
        </p:spPr>
        <p:txBody>
          <a:bodyPr/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49698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11775</TotalTime>
  <Words>166</Words>
  <Application>Microsoft Office PowerPoint</Application>
  <PresentationFormat>如螢幕大小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微軟正黑體</vt:lpstr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User002</cp:lastModifiedBy>
  <cp:revision>267</cp:revision>
  <cp:lastPrinted>2022-03-26T07:37:27Z</cp:lastPrinted>
  <dcterms:created xsi:type="dcterms:W3CDTF">2016-10-05T01:14:15Z</dcterms:created>
  <dcterms:modified xsi:type="dcterms:W3CDTF">2024-04-17T02:26:43Z</dcterms:modified>
</cp:coreProperties>
</file>